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262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4399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992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788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382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46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96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2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615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189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791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804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11/4/2022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522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1D2D8D-7733-6B36-72FC-DA7F85A59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451839-DAEC-C4D3-50D7-CF510BD2B8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A175DA-0BAB-FD17-979E-914E46044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25EC006-CB50-5174-C28F-A0A72CCB79B2}"/>
              </a:ext>
            </a:extLst>
          </p:cNvPr>
          <p:cNvSpPr txBox="1"/>
          <p:nvPr/>
        </p:nvSpPr>
        <p:spPr>
          <a:xfrm>
            <a:off x="182479" y="132347"/>
            <a:ext cx="1182704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APPRENDIMENTO SUPERVISIONATO</a:t>
            </a:r>
          </a:p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    PER PREDIRE POTABILITÁ DELL’ACQUA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8B1989E-536C-89FA-65C3-42E4A94FAFF7}"/>
              </a:ext>
            </a:extLst>
          </p:cNvPr>
          <p:cNvSpPr txBox="1"/>
          <p:nvPr/>
        </p:nvSpPr>
        <p:spPr>
          <a:xfrm>
            <a:off x="5729197" y="2930609"/>
            <a:ext cx="61391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Dal grafico emerge che tra i due algoritmi di apprendimento supervisionato è il Random 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Forest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 ad avere una precisione maggiore nella previsione, con valore massimo di precisione a profondità pari a 12 circa.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2321712-A388-A16D-5F30-74BD5534A8B6}"/>
              </a:ext>
            </a:extLst>
          </p:cNvPr>
          <p:cNvSpPr txBox="1"/>
          <p:nvPr/>
        </p:nvSpPr>
        <p:spPr>
          <a:xfrm>
            <a:off x="5729197" y="1176283"/>
            <a:ext cx="613911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Lettura dei dati tramite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Addestramento dell’algoritmo di apprendimento utilizzando le feature di interesse come feature di input e la feature ‘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Potability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cs typeface="Arial" panose="020B0604020202020204" pitchFamily="34" charset="0"/>
              </a:rPr>
              <a:t>’ come feature-obiettivo.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5A874EF6-03E7-B008-D327-55E61E67A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691" y="1427353"/>
            <a:ext cx="5173228" cy="34507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69F574E5-1A6E-ED1F-2E62-54EE0BEF59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2548" y="4921468"/>
            <a:ext cx="6336973" cy="6909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35019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1D2D8D-7733-6B36-72FC-DA7F85A59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451839-DAEC-C4D3-50D7-CF510BD2B8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A175DA-0BAB-FD17-979E-914E46044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25EC006-CB50-5174-C28F-A0A72CCB79B2}"/>
              </a:ext>
            </a:extLst>
          </p:cNvPr>
          <p:cNvSpPr txBox="1"/>
          <p:nvPr/>
        </p:nvSpPr>
        <p:spPr>
          <a:xfrm>
            <a:off x="182479" y="132347"/>
            <a:ext cx="118270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PREDIZIONE POTABILITÁ DELL’ACQUA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8B1989E-536C-89FA-65C3-42E4A94FAFF7}"/>
              </a:ext>
            </a:extLst>
          </p:cNvPr>
          <p:cNvSpPr txBox="1"/>
          <p:nvPr/>
        </p:nvSpPr>
        <p:spPr>
          <a:xfrm>
            <a:off x="5559472" y="1750077"/>
            <a:ext cx="626760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Il sistema sfrutta l’apprendimento dell’algoritmo per avere in output la predizione della potabilità dell’acqua sulla base di parametri inseriti dall’utente.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F2ECA35-A806-715E-A98A-0983E9821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2437" y="1750077"/>
            <a:ext cx="2466975" cy="17811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83823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1D2D8D-7733-6B36-72FC-DA7F85A59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451839-DAEC-C4D3-50D7-CF510BD2B8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A175DA-0BAB-FD17-979E-914E46044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25EC006-CB50-5174-C28F-A0A72CCB79B2}"/>
              </a:ext>
            </a:extLst>
          </p:cNvPr>
          <p:cNvSpPr txBox="1"/>
          <p:nvPr/>
        </p:nvSpPr>
        <p:spPr>
          <a:xfrm>
            <a:off x="182479" y="58585"/>
            <a:ext cx="118270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RICECA TIPO DI ACQUA 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1CC5DDA-8048-6B91-005F-CA7D8B9904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71" b="1735"/>
          <a:stretch/>
        </p:blipFill>
        <p:spPr>
          <a:xfrm>
            <a:off x="570998" y="3215911"/>
            <a:ext cx="6350668" cy="15951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C6536E7E-6299-664D-0DD4-0627341072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997" y="4979714"/>
            <a:ext cx="9503983" cy="16584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F50BD7D-6749-9015-8AAF-603B74ADB17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26"/>
          <a:stretch/>
        </p:blipFill>
        <p:spPr>
          <a:xfrm>
            <a:off x="570998" y="658959"/>
            <a:ext cx="4484147" cy="23882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7484EDF3-9C78-EBB6-5872-578C3629F721}"/>
              </a:ext>
            </a:extLst>
          </p:cNvPr>
          <p:cNvSpPr txBox="1"/>
          <p:nvPr/>
        </p:nvSpPr>
        <p:spPr>
          <a:xfrm>
            <a:off x="7363679" y="1309919"/>
            <a:ext cx="2697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Utilizzo della libreria «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Pyswip</a:t>
            </a:r>
            <a:r>
              <a: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»</a:t>
            </a:r>
            <a:r>
              <a: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7DF34CA8-417E-E04F-A746-F89E8E6509E9}"/>
              </a:ext>
            </a:extLst>
          </p:cNvPr>
          <p:cNvSpPr txBox="1"/>
          <p:nvPr/>
        </p:nvSpPr>
        <p:spPr>
          <a:xfrm>
            <a:off x="7363679" y="1701664"/>
            <a:ext cx="468293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Raccolta di informazioni su diversi tipi di acqua con sorgenti collocate in Italia correlando le diverse caratteristiche di essi per creare una KB.</a:t>
            </a:r>
          </a:p>
          <a:p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L’utente può quindi inserire le sue preferenze ed il sistema consulta la KB restituendo risultati che rispettano i criteri di ricerca inseriti.</a:t>
            </a:r>
          </a:p>
        </p:txBody>
      </p:sp>
    </p:spTree>
    <p:extLst>
      <p:ext uri="{BB962C8B-B14F-4D97-AF65-F5344CB8AC3E}">
        <p14:creationId xmlns:p14="http://schemas.microsoft.com/office/powerpoint/2010/main" val="41570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1D2D8D-7733-6B36-72FC-DA7F85A59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6451839-DAEC-C4D3-50D7-CF510BD2B8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BA175DA-0BAB-FD17-979E-914E46044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925EC006-CB50-5174-C28F-A0A72CCB79B2}"/>
              </a:ext>
            </a:extLst>
          </p:cNvPr>
          <p:cNvSpPr txBox="1"/>
          <p:nvPr/>
        </p:nvSpPr>
        <p:spPr>
          <a:xfrm>
            <a:off x="182479" y="132347"/>
            <a:ext cx="118270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SODDISFAZIONE DEI CRITERI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4F20AED-F074-D0E8-A54F-F7159C3CE9D2}"/>
              </a:ext>
            </a:extLst>
          </p:cNvPr>
          <p:cNvSpPr txBox="1"/>
          <p:nvPr/>
        </p:nvSpPr>
        <p:spPr>
          <a:xfrm>
            <a:off x="404561" y="971927"/>
            <a:ext cx="1160496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ORIGINALITÀ E SIGNIFICATIVITÀ 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</a:t>
            </a:r>
            <a:r>
              <a:rPr lang="it-IT" sz="18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Ricerca dei migliori valori degli </a:t>
            </a:r>
            <a:r>
              <a:rPr lang="it-IT" sz="1800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iperparametri</a:t>
            </a:r>
            <a:r>
              <a:rPr lang="it-IT" sz="18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per gli algoritmi di apprendimento. </a:t>
            </a:r>
            <a:br>
              <a:rPr lang="it-IT" sz="18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</a:b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 Costruzione di dataset e KB derivata da una ricerca autonoma di informazioni sul web</a:t>
            </a:r>
            <a:r>
              <a:rPr lang="it-IT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riguardo tipi di acqua provenienti solo da sorgenti situate in Italia</a:t>
            </a: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.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283464" indent="-283464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COMPLETEZZA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•Estrazione di features tramite analisi del dataset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•Uso di diversi algoritmi di apprendimento per effettuare la predizione.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•Uso di una base di conoscenza ricavata dal dataset.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COMPLESSITÀ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•La complessità del dataset ha richiesto un’attenta fase di analisi per verificare quali caratteristiche influenzassero la potabilità dell’acqua.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GENERALITÀ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•Possibilità di estendere il progetto ad altri domini.</a:t>
            </a: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QUALITÀ DELLA VALUTAZIONE</a:t>
            </a:r>
            <a:endParaRPr lang="it-IT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• Utilizzo della metrica «</a:t>
            </a:r>
            <a:r>
              <a:rPr lang="it-IT" sz="1800" b="0" i="0" kern="1200" baseline="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Mean</a:t>
            </a: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</a:t>
            </a:r>
            <a:r>
              <a:rPr lang="it-IT" sz="1800" b="0" i="0" kern="1200" baseline="0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Error</a:t>
            </a:r>
            <a:r>
              <a:rPr lang="it-IT" sz="1800" b="0" i="0" kern="1200" baseline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» per una valutazione più accurata dei risultati ottenuti dagli algoritmi.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96736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Headlines">
      <a:dk1>
        <a:sysClr val="windowText" lastClr="000000"/>
      </a:dk1>
      <a:lt1>
        <a:sysClr val="window" lastClr="FFFFFF"/>
      </a:lt1>
      <a:dk2>
        <a:srgbClr val="232C41"/>
      </a:dk2>
      <a:lt2>
        <a:srgbClr val="F6F4EF"/>
      </a:lt2>
      <a:accent1>
        <a:srgbClr val="439EB7"/>
      </a:accent1>
      <a:accent2>
        <a:srgbClr val="E20E65"/>
      </a:accent2>
      <a:accent3>
        <a:srgbClr val="F59324"/>
      </a:accent3>
      <a:accent4>
        <a:srgbClr val="5046B9"/>
      </a:accent4>
      <a:accent5>
        <a:srgbClr val="5CB678"/>
      </a:accent5>
      <a:accent6>
        <a:srgbClr val="9717F7"/>
      </a:accent6>
      <a:hlink>
        <a:srgbClr val="E80095"/>
      </a:hlink>
      <a:folHlink>
        <a:srgbClr val="808080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4BB77C1237B1D48AA338468F071CE68" ma:contentTypeVersion="2" ma:contentTypeDescription="Creare un nuovo documento." ma:contentTypeScope="" ma:versionID="3f590b87ff7c504cd5e6812df4a57c67">
  <xsd:schema xmlns:xsd="http://www.w3.org/2001/XMLSchema" xmlns:xs="http://www.w3.org/2001/XMLSchema" xmlns:p="http://schemas.microsoft.com/office/2006/metadata/properties" xmlns:ns3="09ccbd37-47a0-4127-8e77-6870ee4727ac" targetNamespace="http://schemas.microsoft.com/office/2006/metadata/properties" ma:root="true" ma:fieldsID="bdf818ae04a8290098b7425801e67e6b" ns3:_="">
    <xsd:import namespace="09ccbd37-47a0-4127-8e77-6870ee4727a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ccbd37-47a0-4127-8e77-6870ee4727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2BBC34-0A52-497B-838B-CB5EC62AEAEB}">
  <ds:schemaRefs>
    <ds:schemaRef ds:uri="http://purl.org/dc/elements/1.1/"/>
    <ds:schemaRef ds:uri="http://www.w3.org/XML/1998/namespace"/>
    <ds:schemaRef ds:uri="http://purl.org/dc/dcmitype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09ccbd37-47a0-4127-8e77-6870ee4727ac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D571D3C-A63A-4007-A8AD-B43CA50DA2B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C77CF0-F361-41F7-832E-2E7406608F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ccbd37-47a0-4127-8e77-6870ee4727a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ICON</Template>
  <TotalTime>196</TotalTime>
  <Words>284</Words>
  <Application>Microsoft Office PowerPoint</Application>
  <PresentationFormat>Widescreen</PresentationFormat>
  <Paragraphs>31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9" baseType="lpstr">
      <vt:lpstr>Arial</vt:lpstr>
      <vt:lpstr>Arial Rounded MT Bold</vt:lpstr>
      <vt:lpstr>Avenir Next LT Pro</vt:lpstr>
      <vt:lpstr>Sitka Banner</vt:lpstr>
      <vt:lpstr>HeadlinesVTI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Capozza</dc:creator>
  <cp:lastModifiedBy>Giuseppe Capozza</cp:lastModifiedBy>
  <cp:revision>3</cp:revision>
  <dcterms:created xsi:type="dcterms:W3CDTF">2022-11-04T00:44:32Z</dcterms:created>
  <dcterms:modified xsi:type="dcterms:W3CDTF">2022-11-04T20:59:14Z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0x01010074BB77C1237B1D48AA338468F071CE68</vt:lpwstr>
  </property>
</Properties>
</file>

<file path=docProps/thumbnail.jpeg>
</file>